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62" r:id="rId4"/>
    <p:sldId id="267" r:id="rId5"/>
    <p:sldId id="258" r:id="rId6"/>
    <p:sldId id="263" r:id="rId7"/>
    <p:sldId id="268" r:id="rId8"/>
    <p:sldId id="259" r:id="rId9"/>
    <p:sldId id="266" r:id="rId10"/>
    <p:sldId id="269" r:id="rId11"/>
    <p:sldId id="264" r:id="rId12"/>
    <p:sldId id="260" r:id="rId13"/>
    <p:sldId id="261" r:id="rId14"/>
    <p:sldId id="265" r:id="rId15"/>
    <p:sldId id="270" r:id="rId16"/>
    <p:sldId id="271" r:id="rId17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1" d="100"/>
          <a:sy n="51" d="100"/>
        </p:scale>
        <p:origin x="-749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7"/>
          <p:cNvSpPr>
            <a:spLocks noChangeArrowheads="1"/>
          </p:cNvSpPr>
          <p:nvPr/>
        </p:nvSpPr>
        <p:spPr bwMode="auto">
          <a:xfrm>
            <a:off x="609600" y="1219200"/>
            <a:ext cx="7924800" cy="9144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25400" cap="flat" cmpd="sng">
            <a:solidFill>
              <a:schemeClr val="accent1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5" name="Line 8"/>
          <p:cNvSpPr>
            <a:spLocks noChangeShapeType="1"/>
          </p:cNvSpPr>
          <p:nvPr/>
        </p:nvSpPr>
        <p:spPr bwMode="auto">
          <a:xfrm>
            <a:off x="1981200" y="3962400"/>
            <a:ext cx="6511925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327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4400" y="1524000"/>
            <a:ext cx="7623175" cy="1752600"/>
          </a:xfrm>
        </p:spPr>
        <p:txBody>
          <a:bodyPr/>
          <a:lstStyle>
            <a:lvl1pPr>
              <a:defRPr sz="5000"/>
            </a:lvl1pPr>
          </a:lstStyle>
          <a:p>
            <a:r>
              <a:rPr lang="ru-RU" altLang="en-US"/>
              <a:t>Образец заголовка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981200" y="3962400"/>
            <a:ext cx="65532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800"/>
            </a:lvl1pPr>
          </a:lstStyle>
          <a:p>
            <a:r>
              <a:rPr lang="ru-RU" altLang="en-US"/>
              <a:t>Образец подзаголовка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9B8FC5-B582-4D60-A65E-27C41C24498E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ED6C-B964-422D-80E4-A48EC7F6987B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A5B508-C267-463E-87E3-46089BA617C0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888506-B6E8-440B-9AD2-B968A4C96C54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58AB58-99E6-4E6E-8048-4BCE35B2FADD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DE86B5-3AF6-47EC-96B0-84F9194C2BA8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23E535-0524-4560-84F9-6FE3C2D8AB8E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DB9319-9680-4F1D-AE23-743005299037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835B3F0-268B-46F3-8B9C-37D7A695B9AF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55FF61-68F5-419C-8BC4-9B88F08C86B3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CD2AC1-4982-4657-B20A-AEEFBA52A0DD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25D02C-E091-47D4-821E-951376A4288E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FE2B1E-D134-4257-A798-3CB433450F3F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4F7C9F-5914-4D5A-BC62-193DA9860E7B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D9AE13E-DE55-41C7-B117-C1AA271FA485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46B783-CBFA-481E-9DC9-93E1226A2A91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47EF4B-FB7C-4805-8D27-BBC972BDDE21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948498-AA20-4622-85C6-444222892E22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17DFCD-BBD8-42F5-868E-5BEDCA4A9C43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32F6C0-3B9C-4B7F-9148-73525A3F25FD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CE8F41-4FA4-4BCF-9314-BC3BCDA58700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8D0AB0-C229-4477-89BE-97E2118B10A7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</a:p>
        </p:txBody>
      </p:sp>
      <p:sp>
        <p:nvSpPr>
          <p:cNvPr id="3174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+mj-lt"/>
              </a:defRPr>
            </a:lvl1pPr>
          </a:lstStyle>
          <a:p>
            <a:pPr>
              <a:defRPr/>
            </a:pPr>
            <a:fld id="{20CC1311-2F05-477C-9788-FFD1646D4D7E}" type="datetimeFigureOut">
              <a:rPr lang="ru-RU"/>
              <a:pPr>
                <a:defRPr/>
              </a:pPr>
              <a:t>09.10.2020</a:t>
            </a:fld>
            <a:endParaRPr lang="ru-RU" altLang="en-US"/>
          </a:p>
        </p:txBody>
      </p:sp>
      <p:sp>
        <p:nvSpPr>
          <p:cNvPr id="3174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+mj-lt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3175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+mj-lt"/>
              </a:defRPr>
            </a:lvl1pPr>
          </a:lstStyle>
          <a:p>
            <a:pPr>
              <a:defRPr/>
            </a:pPr>
            <a:fld id="{E474D99B-47C4-4595-AE13-4463D7F4B5CD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  <p:sp>
        <p:nvSpPr>
          <p:cNvPr id="31751" name="Freeform 7"/>
          <p:cNvSpPr>
            <a:spLocks noChangeArrowheads="1"/>
          </p:cNvSpPr>
          <p:nvPr/>
        </p:nvSpPr>
        <p:spPr bwMode="auto">
          <a:xfrm>
            <a:off x="381000" y="228600"/>
            <a:ext cx="8229600" cy="6096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19050" cap="flat" cmpd="sng">
            <a:solidFill>
              <a:schemeClr val="accent1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31752" name="Line 8"/>
          <p:cNvSpPr>
            <a:spLocks noChangeShapeType="1"/>
          </p:cNvSpPr>
          <p:nvPr/>
        </p:nvSpPr>
        <p:spPr bwMode="auto">
          <a:xfrm>
            <a:off x="457200" y="6172200"/>
            <a:ext cx="8229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69925" indent="-325438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q"/>
        <a:defRPr sz="2600">
          <a:solidFill>
            <a:schemeClr val="tx1"/>
          </a:solidFill>
          <a:latin typeface="+mn-lt"/>
          <a:cs typeface="+mn-cs"/>
        </a:defRPr>
      </a:lvl2pPr>
      <a:lvl3pPr marL="1022350" indent="-35083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200">
          <a:solidFill>
            <a:schemeClr val="tx1"/>
          </a:solidFill>
          <a:latin typeface="+mn-lt"/>
          <a:cs typeface="+mn-cs"/>
        </a:defRPr>
      </a:lvl3pPr>
      <a:lvl4pPr marL="1339850" indent="-31591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q"/>
        <a:defRPr sz="2000">
          <a:solidFill>
            <a:schemeClr val="tx1"/>
          </a:solidFill>
          <a:latin typeface="+mn-lt"/>
          <a:cs typeface="+mn-cs"/>
        </a:defRPr>
      </a:lvl4pPr>
      <a:lvl5pPr marL="1681163" indent="-339725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5pPr>
      <a:lvl6pPr marL="21383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6pPr>
      <a:lvl7pPr marL="25955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7pPr>
      <a:lvl8pPr marL="30527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8pPr>
      <a:lvl9pPr marL="35099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Заголовок 1"/>
          <p:cNvSpPr>
            <a:spLocks noGrp="1"/>
          </p:cNvSpPr>
          <p:nvPr>
            <p:ph type="ctrTitle" idx="4294967295"/>
          </p:nvPr>
        </p:nvSpPr>
        <p:spPr>
          <a:xfrm>
            <a:off x="685800" y="2130425"/>
            <a:ext cx="7772400" cy="1470025"/>
          </a:xfrm>
        </p:spPr>
        <p:txBody>
          <a:bodyPr anchor="ctr"/>
          <a:lstStyle/>
          <a:p>
            <a:pPr eaLnBrk="1" hangingPunct="1"/>
            <a:r>
              <a:rPr lang="ru-RU" sz="5000" smtClean="0"/>
              <a:t>Антикризисный менеджмент</a:t>
            </a:r>
          </a:p>
        </p:txBody>
      </p:sp>
      <p:sp>
        <p:nvSpPr>
          <p:cNvPr id="13314" name="Подзаголовок 2"/>
          <p:cNvSpPr>
            <a:spLocks noGrp="1"/>
          </p:cNvSpPr>
          <p:nvPr>
            <p:ph type="subTitle" idx="4294967295"/>
          </p:nvPr>
        </p:nvSpPr>
        <p:spPr>
          <a:xfrm>
            <a:off x="1371600" y="3889375"/>
            <a:ext cx="6400800" cy="1754188"/>
          </a:xfrm>
        </p:spPr>
        <p:txBody>
          <a:bodyPr/>
          <a:lstStyle/>
          <a:p>
            <a:pPr marL="0" indent="0" eaLnBrk="1" hangingPunct="1">
              <a:buFont typeface="Wingdings" pitchFamily="2" charset="2"/>
              <a:buNone/>
            </a:pPr>
            <a:r>
              <a:rPr lang="ru-RU" sz="3600" b="1" smtClean="0">
                <a:solidFill>
                  <a:srgbClr val="898989"/>
                </a:solidFill>
              </a:rPr>
              <a:t>Антикризисный </a:t>
            </a:r>
            <a:r>
              <a:rPr lang="en-US" sz="3600" b="1" smtClean="0">
                <a:solidFill>
                  <a:srgbClr val="898989"/>
                </a:solidFill>
              </a:rPr>
              <a:t>PR</a:t>
            </a:r>
            <a:endParaRPr lang="ru-RU" sz="3600" b="1" smtClean="0">
              <a:solidFill>
                <a:srgbClr val="898989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Содержимое 2"/>
          <p:cNvSpPr>
            <a:spLocks noGrp="1"/>
          </p:cNvSpPr>
          <p:nvPr>
            <p:ph idx="4294967295"/>
          </p:nvPr>
        </p:nvSpPr>
        <p:spPr>
          <a:xfrm>
            <a:off x="457200" y="428625"/>
            <a:ext cx="8229600" cy="6072188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200" b="1" smtClean="0"/>
              <a:t>Стадия шестая «Борьба». Лихорадочные и весьма длительные попытки объекта переломить ситуацию в свою пользу. Эта стадия — наиболее  напряженная; борьба идет с переменным успехом. При этом о проблемах организации узнает все больший круг лиц, а ее положительный имидж стремительно распадается на части...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r>
              <a:rPr lang="ru-RU" sz="2200" b="1" smtClean="0"/>
              <a:t>Стадия седьмая «Компромисс».  Момент истощения ресурсов объекта, когда тот вынужден идти на определенные уступки. Это наносит по оставшемуся у организации авторитету последний удар.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r>
              <a:rPr lang="ru-RU" sz="2200" b="1" smtClean="0"/>
              <a:t>Стадия восьмая «Регресс». Негативизация имиджа объекта, резкое падение его авторитета и уменьшение возможностей, вызванное истощением ресурсов и признанием факта поражения через компромисс с его сторонызапросов СМИ.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endParaRPr lang="ru-RU" sz="2200" smtClean="0"/>
          </a:p>
          <a:p>
            <a:pPr eaLnBrk="1" hangingPunct="1">
              <a:lnSpc>
                <a:spcPct val="80000"/>
              </a:lnSpc>
            </a:pPr>
            <a:endParaRPr lang="ru-RU" sz="2200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Содержимое 2"/>
          <p:cNvSpPr>
            <a:spLocks noGrp="1"/>
          </p:cNvSpPr>
          <p:nvPr>
            <p:ph idx="4294967295"/>
          </p:nvPr>
        </p:nvSpPr>
        <p:spPr>
          <a:xfrm>
            <a:off x="457200" y="285750"/>
            <a:ext cx="8229600" cy="5840413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sz="2400" b="1" smtClean="0"/>
              <a:t>• План действий в кризисной ситуации.</a:t>
            </a:r>
            <a:endParaRPr lang="ru-RU" sz="2400" smtClean="0"/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Выбор стратегии поведения – это второй шаг по созданию антикризисного плана базисного PR-субъекта. 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Стратегия должна быть комплексной, чтобы удовлетворять потребностям в информации ваших клиентов, акционеров, регулирующих органов, персонала, других целевых  аудиторий. 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Демонстрация  информационной прозрачности организации не усугубит проблему, но продемонстрирует журналистам ваше желание ее </a:t>
            </a:r>
            <a:endParaRPr lang="ru-RU" sz="2400" smtClean="0"/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решать. Наконец, выбранная стратегия не должна противоречить имиджу компании и наносить ему вред.</a:t>
            </a:r>
            <a:endParaRPr lang="ru-RU" sz="2400" smtClean="0"/>
          </a:p>
          <a:p>
            <a:pPr eaLnBrk="1" hangingPunct="1">
              <a:lnSpc>
                <a:spcPct val="90000"/>
              </a:lnSpc>
            </a:pPr>
            <a:endParaRPr lang="ru-RU" sz="2400" smtClean="0"/>
          </a:p>
          <a:p>
            <a:pPr eaLnBrk="1" hangingPunct="1">
              <a:lnSpc>
                <a:spcPct val="90000"/>
              </a:lnSpc>
            </a:pPr>
            <a:endParaRPr lang="ru-RU" sz="2400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Содержимое 2"/>
          <p:cNvSpPr>
            <a:spLocks noGrp="1"/>
          </p:cNvSpPr>
          <p:nvPr>
            <p:ph idx="4294967295"/>
          </p:nvPr>
        </p:nvSpPr>
        <p:spPr>
          <a:xfrm>
            <a:off x="457200" y="285750"/>
            <a:ext cx="8229600" cy="5840413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000" b="1" smtClean="0"/>
              <a:t>Первый вопрос, который решает менеджер по связям с общественностью, </a:t>
            </a:r>
            <a:endParaRPr lang="ru-RU" sz="2000" smtClean="0"/>
          </a:p>
          <a:p>
            <a:pPr eaLnBrk="1" hangingPunct="1">
              <a:lnSpc>
                <a:spcPct val="80000"/>
              </a:lnSpc>
            </a:pPr>
            <a:r>
              <a:rPr lang="ru-RU" sz="2000" b="1" smtClean="0"/>
              <a:t>если кризис произошел, реагировать ли на  информацию, способную нанести  урон репутации компании. Если характер кризиса локальный и сведения о нем еще не известны представителям целевых аудиторий базисного PR-субъекта, лучше публично не реагировать. </a:t>
            </a:r>
          </a:p>
          <a:p>
            <a:pPr eaLnBrk="1" hangingPunct="1">
              <a:lnSpc>
                <a:spcPct val="80000"/>
              </a:lnSpc>
            </a:pPr>
            <a:endParaRPr lang="ru-RU" sz="2000" b="1" smtClean="0"/>
          </a:p>
          <a:p>
            <a:pPr eaLnBrk="1" hangingPunct="1">
              <a:lnSpc>
                <a:spcPct val="80000"/>
              </a:lnSpc>
            </a:pPr>
            <a:r>
              <a:rPr lang="ru-RU" sz="2000" b="1" smtClean="0"/>
              <a:t>Например, руководитель крупной технологической фирмы на одной из бизнес-встреч допустил оскорбительное  высказывание в адрес главного заказчика. Фирма не стала приносить публичные извинения, опасаясь, что конфликт будет растиражирован СМИ, и ограничилась извинениями в частном порядке. Клиента это вполне удовлетворило, и о происшествии скоро забыли .</a:t>
            </a:r>
            <a:endParaRPr lang="ru-RU" sz="2000" smtClean="0"/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endParaRPr lang="ru-RU" sz="2000" smtClean="0"/>
          </a:p>
          <a:p>
            <a:pPr eaLnBrk="1" hangingPunct="1">
              <a:lnSpc>
                <a:spcPct val="80000"/>
              </a:lnSpc>
            </a:pPr>
            <a:r>
              <a:rPr lang="ru-RU" sz="2000" b="1" smtClean="0"/>
              <a:t>Если негативная информация получила огласку, главным принципом </a:t>
            </a:r>
            <a:endParaRPr lang="ru-RU" sz="2000" smtClean="0"/>
          </a:p>
          <a:p>
            <a:pPr eaLnBrk="1" hangingPunct="1">
              <a:lnSpc>
                <a:spcPct val="80000"/>
              </a:lnSpc>
            </a:pPr>
            <a:r>
              <a:rPr lang="ru-RU" sz="2000" b="1" smtClean="0"/>
              <a:t>антикризисных коммуникаций должно стать стремление не скрыть то, что произошло, а, наоборот, наиболее оперативно предоставить прессе честную информацию</a:t>
            </a:r>
            <a:endParaRPr lang="ru-RU" sz="2000" smtClean="0"/>
          </a:p>
          <a:p>
            <a:pPr eaLnBrk="1" hangingPunct="1">
              <a:lnSpc>
                <a:spcPct val="80000"/>
              </a:lnSpc>
            </a:pPr>
            <a:r>
              <a:rPr lang="ru-RU" sz="1000" b="1" smtClean="0"/>
              <a:t> </a:t>
            </a:r>
            <a:endParaRPr lang="ru-RU" sz="1000" smtClean="0"/>
          </a:p>
          <a:p>
            <a:pPr eaLnBrk="1" hangingPunct="1">
              <a:lnSpc>
                <a:spcPct val="80000"/>
              </a:lnSpc>
            </a:pPr>
            <a:r>
              <a:rPr lang="ru-RU" sz="1000" b="1" smtClean="0"/>
              <a:t> </a:t>
            </a:r>
            <a:endParaRPr lang="ru-RU" sz="100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Содержимое 2"/>
          <p:cNvSpPr>
            <a:spLocks noGrp="1"/>
          </p:cNvSpPr>
          <p:nvPr>
            <p:ph idx="4294967295"/>
          </p:nvPr>
        </p:nvSpPr>
        <p:spPr>
          <a:xfrm>
            <a:off x="457200" y="0"/>
            <a:ext cx="8229600" cy="6429375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b="1" smtClean="0"/>
              <a:t>Кратко схема действия специалиста по связям с общественностью, </a:t>
            </a:r>
            <a:r>
              <a:rPr lang="ru-RU" smtClean="0"/>
              <a:t>работающего в сфере антикризисного управления, такова:</a:t>
            </a:r>
          </a:p>
          <a:p>
            <a:pPr eaLnBrk="1" hangingPunct="1">
              <a:lnSpc>
                <a:spcPct val="90000"/>
              </a:lnSpc>
            </a:pPr>
            <a:r>
              <a:rPr lang="ru-RU" smtClean="0"/>
              <a:t>1. Комплексный анализ деятельности компании, прогнозирование или диагностика кризиса: </a:t>
            </a:r>
          </a:p>
          <a:p>
            <a:pPr eaLnBrk="1" hangingPunct="1">
              <a:lnSpc>
                <a:spcPct val="90000"/>
              </a:lnSpc>
            </a:pPr>
            <a:r>
              <a:rPr lang="ru-RU" smtClean="0"/>
              <a:t> исследование и анализ позиции компании на рынке; </a:t>
            </a:r>
          </a:p>
          <a:p>
            <a:pPr eaLnBrk="1" hangingPunct="1">
              <a:lnSpc>
                <a:spcPct val="90000"/>
              </a:lnSpc>
            </a:pPr>
            <a:r>
              <a:rPr lang="ru-RU" smtClean="0"/>
              <a:t> анализ внешних факторов, воздействующих на репутацию компании; </a:t>
            </a:r>
          </a:p>
          <a:p>
            <a:pPr eaLnBrk="1" hangingPunct="1">
              <a:lnSpc>
                <a:spcPct val="90000"/>
              </a:lnSpc>
            </a:pPr>
            <a:r>
              <a:rPr lang="ru-RU" smtClean="0"/>
              <a:t> анализ информационных потоков, оказывающих влияние на имидж  компании; </a:t>
            </a:r>
          </a:p>
          <a:p>
            <a:pPr eaLnBrk="1" hangingPunct="1">
              <a:lnSpc>
                <a:spcPct val="90000"/>
              </a:lnSpc>
            </a:pPr>
            <a:endParaRPr lang="ru-RU" smtClean="0"/>
          </a:p>
          <a:p>
            <a:pPr eaLnBrk="1" hangingPunct="1">
              <a:lnSpc>
                <a:spcPct val="90000"/>
              </a:lnSpc>
            </a:pPr>
            <a:endParaRPr lang="ru-RU" smtClean="0"/>
          </a:p>
          <a:p>
            <a:pPr eaLnBrk="1" hangingPunct="1">
              <a:lnSpc>
                <a:spcPct val="90000"/>
              </a:lnSpc>
            </a:pPr>
            <a:endParaRPr lang="ru-RU" smtClean="0"/>
          </a:p>
          <a:p>
            <a:pPr eaLnBrk="1" hangingPunct="1">
              <a:lnSpc>
                <a:spcPct val="90000"/>
              </a:lnSpc>
            </a:pPr>
            <a:endParaRPr lang="ru-RU" smtClean="0"/>
          </a:p>
          <a:p>
            <a:pPr eaLnBrk="1" hangingPunct="1">
              <a:lnSpc>
                <a:spcPct val="90000"/>
              </a:lnSpc>
            </a:pPr>
            <a:endParaRPr lang="ru-RU" smtClean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Содержимое 2"/>
          <p:cNvSpPr>
            <a:spLocks noGrp="1"/>
          </p:cNvSpPr>
          <p:nvPr>
            <p:ph idx="4294967295"/>
          </p:nvPr>
        </p:nvSpPr>
        <p:spPr>
          <a:xfrm>
            <a:off x="457200" y="357188"/>
            <a:ext cx="8229600" cy="5768975"/>
          </a:xfrm>
        </p:spPr>
        <p:txBody>
          <a:bodyPr/>
          <a:lstStyle/>
          <a:p>
            <a:pPr eaLnBrk="1" hangingPunct="1"/>
            <a:r>
              <a:rPr lang="ru-RU" smtClean="0"/>
              <a:t> определение вида кризиса, причин его возникновения и текущей стадии. </a:t>
            </a:r>
          </a:p>
          <a:p>
            <a:pPr eaLnBrk="1" hangingPunct="1"/>
            <a:r>
              <a:rPr lang="ru-RU" smtClean="0"/>
              <a:t>2. Построение системы профилактики кризисных ситуаций, в том числе, </a:t>
            </a:r>
          </a:p>
          <a:p>
            <a:pPr eaLnBrk="1" hangingPunct="1"/>
            <a:r>
              <a:rPr lang="ru-RU" smtClean="0"/>
              <a:t>искусственно организованных (недобросовестная конкуренция, утечка</a:t>
            </a:r>
            <a:r>
              <a:rPr lang="en-US" smtClean="0"/>
              <a:t> </a:t>
            </a:r>
            <a:r>
              <a:rPr lang="ru-RU" smtClean="0"/>
              <a:t>информации и т. д.) 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Содержимое 2"/>
          <p:cNvSpPr>
            <a:spLocks noGrp="1"/>
          </p:cNvSpPr>
          <p:nvPr>
            <p:ph idx="4294967295"/>
          </p:nvPr>
        </p:nvSpPr>
        <p:spPr>
          <a:xfrm>
            <a:off x="457200" y="428625"/>
            <a:ext cx="8229600" cy="6143625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endParaRPr lang="ru-RU" sz="1900" smtClean="0"/>
          </a:p>
          <a:p>
            <a:pPr eaLnBrk="1" hangingPunct="1">
              <a:lnSpc>
                <a:spcPct val="80000"/>
              </a:lnSpc>
            </a:pPr>
            <a:endParaRPr lang="ru-RU" sz="1900" smtClean="0"/>
          </a:p>
          <a:p>
            <a:pPr eaLnBrk="1" hangingPunct="1">
              <a:lnSpc>
                <a:spcPct val="80000"/>
              </a:lnSpc>
            </a:pPr>
            <a:endParaRPr lang="ru-RU" sz="1900" smtClean="0"/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3. Разработка и поэтапная реализация антикризисных программ: </a:t>
            </a:r>
          </a:p>
          <a:p>
            <a:pPr eaLnBrk="1" hangingPunct="1">
              <a:lnSpc>
                <a:spcPct val="80000"/>
              </a:lnSpc>
            </a:pPr>
            <a:endParaRPr lang="ru-RU" sz="2400" smtClean="0"/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 разработка оптимальной стратегии выхода из кризисной ситуации;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 разработка стратегии поддержания и оперативной коррекции имиджа;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 разработка стратегии восстановления положительного имиджа;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 разработка стратегии позиционирования; </a:t>
            </a:r>
          </a:p>
          <a:p>
            <a:pPr eaLnBrk="1" hangingPunct="1">
              <a:lnSpc>
                <a:spcPct val="80000"/>
              </a:lnSpc>
            </a:pPr>
            <a:endParaRPr lang="ru-RU" sz="2400" smtClean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400" smtClean="0"/>
              <a:t> разработка коммуникационных планов и сценариев поведения в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кризисной ситуации;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 определение эффективных каналов коммуникации;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 антикризисный консалтинг;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 подготовка и реализация PR-программ для оптимизации деятельности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компании; компании;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 организация и проведение специальных PR-акций; 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smtClean="0"/>
              <a:t> работа со СМИ.</a:t>
            </a:r>
          </a:p>
          <a:p>
            <a:pPr eaLnBrk="1" hangingPunct="1"/>
            <a:endParaRPr lang="ru-RU" sz="240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Содержимое 2"/>
          <p:cNvSpPr>
            <a:spLocks noGrp="1"/>
          </p:cNvSpPr>
          <p:nvPr>
            <p:ph idx="4294967295"/>
          </p:nvPr>
        </p:nvSpPr>
        <p:spPr>
          <a:xfrm>
            <a:off x="457200" y="357188"/>
            <a:ext cx="8229600" cy="6215062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200" b="1" smtClean="0"/>
              <a:t>антикризисный менеджер управляет: 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r>
              <a:rPr lang="ru-RU" sz="2200" b="1" smtClean="0"/>
              <a:t>   - активами (пассивами) предприятия;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r>
              <a:rPr lang="ru-RU" sz="2200" b="1" smtClean="0"/>
              <a:t>   - этапами бизнес-процесса (сбыт, производство, снабжение, учет);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r>
              <a:rPr lang="ru-RU" sz="2200" b="1" smtClean="0"/>
              <a:t>   - программами защиты имущества и безопасности бизнеса;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r>
              <a:rPr lang="ru-RU" sz="2200" b="1" smtClean="0"/>
              <a:t>   - кадрами (включая вопросы  формирования  кадровой  политики, социальные вопросы, отношения с профсоюзами);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r>
              <a:rPr lang="ru-RU" sz="2200" b="1" smtClean="0"/>
              <a:t>   - программами построения отношений с  акционерами,  партнерами, 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r>
              <a:rPr lang="en-US" sz="2200" b="1" smtClean="0"/>
              <a:t>- </a:t>
            </a:r>
            <a:r>
              <a:rPr lang="ru-RU" sz="2200" b="1" smtClean="0"/>
              <a:t>органами государственной власти;</a:t>
            </a:r>
            <a:endParaRPr lang="ru-RU" sz="2200" smtClean="0"/>
          </a:p>
          <a:p>
            <a:pPr eaLnBrk="1" hangingPunct="1">
              <a:lnSpc>
                <a:spcPct val="80000"/>
              </a:lnSpc>
            </a:pPr>
            <a:r>
              <a:rPr lang="ru-RU" sz="2200" b="1" smtClean="0"/>
              <a:t>    - программами информационной поддержки  (включая  доведение  до сведения трудового коллектива информации о планах, методах и принципах управления,  а также  доведение  социально-значимых  аспектов деятельности  до   широкой общественности)</a:t>
            </a:r>
            <a:endParaRPr lang="ru-RU" sz="220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Содержимое 2"/>
          <p:cNvSpPr>
            <a:spLocks noGrp="1"/>
          </p:cNvSpPr>
          <p:nvPr>
            <p:ph idx="4294967295"/>
          </p:nvPr>
        </p:nvSpPr>
        <p:spPr>
          <a:xfrm>
            <a:off x="457200" y="357188"/>
            <a:ext cx="8229600" cy="6143625"/>
          </a:xfrm>
        </p:spPr>
        <p:txBody>
          <a:bodyPr/>
          <a:lstStyle/>
          <a:p>
            <a:pPr eaLnBrk="1" hangingPunct="1"/>
            <a:r>
              <a:rPr lang="ru-RU" b="1" smtClean="0"/>
              <a:t>Задачи антикризисных связей с общественностью являются составной </a:t>
            </a:r>
            <a:endParaRPr lang="ru-RU" smtClean="0"/>
          </a:p>
          <a:p>
            <a:pPr eaLnBrk="1" hangingPunct="1"/>
            <a:r>
              <a:rPr lang="ru-RU" b="1" smtClean="0"/>
              <a:t>частью антикризисного менеджмента и включают в себя прежде всего </a:t>
            </a:r>
            <a:endParaRPr lang="ru-RU" smtClean="0"/>
          </a:p>
          <a:p>
            <a:pPr eaLnBrk="1" hangingPunct="1"/>
            <a:r>
              <a:rPr lang="ru-RU" b="1" smtClean="0"/>
              <a:t>коммуникативную составляющую, а целью является не только стабилизация </a:t>
            </a:r>
            <a:endParaRPr lang="ru-RU" smtClean="0"/>
          </a:p>
          <a:p>
            <a:pPr eaLnBrk="1" hangingPunct="1"/>
            <a:r>
              <a:rPr lang="ru-RU" b="1" smtClean="0"/>
              <a:t>экономического положения предприятия, но и, в первую очередь, </a:t>
            </a:r>
            <a:endParaRPr lang="ru-RU" smtClean="0"/>
          </a:p>
          <a:p>
            <a:pPr eaLnBrk="1" hangingPunct="1"/>
            <a:r>
              <a:rPr lang="ru-RU" b="1" smtClean="0"/>
              <a:t>стабилизация его репутации.</a:t>
            </a:r>
            <a:endParaRPr lang="ru-RU" smtClean="0"/>
          </a:p>
          <a:p>
            <a:pPr eaLnBrk="1" hangingPunct="1">
              <a:buFont typeface="Wingdings" pitchFamily="2" charset="2"/>
              <a:buNone/>
            </a:pPr>
            <a:endParaRPr lang="ru-RU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Содержимое 2"/>
          <p:cNvSpPr>
            <a:spLocks noGrp="1"/>
          </p:cNvSpPr>
          <p:nvPr>
            <p:ph idx="4294967295"/>
          </p:nvPr>
        </p:nvSpPr>
        <p:spPr>
          <a:xfrm>
            <a:off x="457200" y="285750"/>
            <a:ext cx="8229600" cy="6286500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400" b="1" smtClean="0"/>
              <a:t>Методика антикризисного управления обусловлена также стадиями, которые проходит в своем развитии кризис. </a:t>
            </a:r>
            <a:endParaRPr lang="ru-RU" sz="2400" smtClean="0"/>
          </a:p>
          <a:p>
            <a:pPr eaLnBrk="1" hangingPunct="1">
              <a:lnSpc>
                <a:spcPct val="80000"/>
              </a:lnSpc>
            </a:pPr>
            <a:r>
              <a:rPr lang="ru-RU" sz="2400" b="1" smtClean="0"/>
              <a:t>Дж. Каплан описал четыре последовательные стадии кризиса:</a:t>
            </a:r>
            <a:endParaRPr lang="ru-RU" sz="2400" smtClean="0"/>
          </a:p>
          <a:p>
            <a:pPr eaLnBrk="1" hangingPunct="1">
              <a:lnSpc>
                <a:spcPct val="80000"/>
              </a:lnSpc>
            </a:pPr>
            <a:r>
              <a:rPr lang="ru-RU" sz="2400" b="1" smtClean="0"/>
              <a:t>1. первичный рост напряжения, стимулирующий привычные способы решения проблем;</a:t>
            </a:r>
            <a:endParaRPr lang="ru-RU" sz="2400" smtClean="0"/>
          </a:p>
          <a:p>
            <a:pPr eaLnBrk="1" hangingPunct="1">
              <a:lnSpc>
                <a:spcPct val="80000"/>
              </a:lnSpc>
            </a:pPr>
            <a:r>
              <a:rPr lang="ru-RU" sz="2400" b="1" smtClean="0"/>
              <a:t>2. дальнейший рост напряжения в условиях, когда эти способы оказываются безрезультатными;</a:t>
            </a:r>
            <a:endParaRPr lang="ru-RU" sz="2400" smtClean="0"/>
          </a:p>
          <a:p>
            <a:pPr eaLnBrk="1" hangingPunct="1">
              <a:lnSpc>
                <a:spcPct val="80000"/>
              </a:lnSpc>
            </a:pPr>
            <a:r>
              <a:rPr lang="ru-RU" sz="2400" b="1" smtClean="0"/>
              <a:t>3. еще большее увеличение напряжения, требующее мобилизации внешних и внутренних источников;</a:t>
            </a:r>
            <a:endParaRPr lang="ru-RU" sz="2400" smtClean="0"/>
          </a:p>
          <a:p>
            <a:pPr eaLnBrk="1" hangingPunct="1">
              <a:lnSpc>
                <a:spcPct val="80000"/>
              </a:lnSpc>
            </a:pPr>
            <a:r>
              <a:rPr lang="ru-RU" sz="2400" b="1" smtClean="0"/>
              <a:t>4. если все оказывается тщетным, наступает четвертая стадия, характеризующаяся повышением тревоги и депрессии, чувствами беспомощности и безнадежности, дезорганизацией личности</a:t>
            </a:r>
            <a:endParaRPr lang="ru-RU" sz="2400" smtClean="0"/>
          </a:p>
          <a:p>
            <a:pPr eaLnBrk="1" hangingPunct="1">
              <a:lnSpc>
                <a:spcPct val="80000"/>
              </a:lnSpc>
            </a:pPr>
            <a:endParaRPr lang="ru-RU" sz="2400" smtClean="0"/>
          </a:p>
          <a:p>
            <a:pPr eaLnBrk="1" hangingPunct="1">
              <a:lnSpc>
                <a:spcPct val="80000"/>
              </a:lnSpc>
            </a:pPr>
            <a:endParaRPr lang="ru-RU" sz="240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Содержимое 2"/>
          <p:cNvSpPr>
            <a:spLocks noGrp="1"/>
          </p:cNvSpPr>
          <p:nvPr>
            <p:ph idx="4294967295"/>
          </p:nvPr>
        </p:nvSpPr>
        <p:spPr>
          <a:xfrm>
            <a:off x="457200" y="357188"/>
            <a:ext cx="8229600" cy="5768975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endParaRPr lang="ru-RU" sz="2800" smtClean="0"/>
          </a:p>
          <a:p>
            <a:pPr eaLnBrk="1" hangingPunct="1">
              <a:lnSpc>
                <a:spcPct val="80000"/>
              </a:lnSpc>
            </a:pPr>
            <a:r>
              <a:rPr lang="ru-RU" sz="2800" b="1" smtClean="0"/>
              <a:t>Неуправляемый кризис имеет свою динамику развития, которая характеризуется следующими закономерностями:</a:t>
            </a:r>
            <a:endParaRPr lang="ru-RU" sz="2800" smtClean="0"/>
          </a:p>
          <a:p>
            <a:pPr eaLnBrk="1" hangingPunct="1">
              <a:lnSpc>
                <a:spcPct val="80000"/>
              </a:lnSpc>
            </a:pPr>
            <a:r>
              <a:rPr lang="ru-RU" sz="2800" b="1" smtClean="0"/>
              <a:t>- внезапность возникновения; </a:t>
            </a:r>
            <a:endParaRPr lang="ru-RU" sz="2800" smtClean="0"/>
          </a:p>
          <a:p>
            <a:pPr eaLnBrk="1" hangingPunct="1">
              <a:lnSpc>
                <a:spcPct val="80000"/>
              </a:lnSpc>
            </a:pPr>
            <a:r>
              <a:rPr lang="ru-RU" sz="2800" b="1" smtClean="0"/>
              <a:t>- недостаток информации;</a:t>
            </a:r>
            <a:endParaRPr lang="ru-RU" sz="2800" smtClean="0"/>
          </a:p>
          <a:p>
            <a:pPr eaLnBrk="1" hangingPunct="1">
              <a:lnSpc>
                <a:spcPct val="80000"/>
              </a:lnSpc>
            </a:pPr>
            <a:r>
              <a:rPr lang="ru-RU" sz="2800" b="1" smtClean="0"/>
              <a:t>- эскалация событий;</a:t>
            </a:r>
            <a:endParaRPr lang="ru-RU" sz="2800" smtClean="0"/>
          </a:p>
          <a:p>
            <a:pPr eaLnBrk="1" hangingPunct="1">
              <a:lnSpc>
                <a:spcPct val="80000"/>
              </a:lnSpc>
            </a:pPr>
            <a:r>
              <a:rPr lang="ru-RU" sz="2800" b="1" smtClean="0"/>
              <a:t>- потеря контроля;</a:t>
            </a:r>
            <a:endParaRPr lang="ru-RU" sz="2800" smtClean="0"/>
          </a:p>
          <a:p>
            <a:pPr eaLnBrk="1" hangingPunct="1">
              <a:lnSpc>
                <a:spcPct val="80000"/>
              </a:lnSpc>
            </a:pPr>
            <a:r>
              <a:rPr lang="ru-RU" sz="2800" b="1" smtClean="0"/>
              <a:t>- нарастание вмешательства внешних сил; </a:t>
            </a:r>
            <a:endParaRPr lang="ru-RU" sz="2800" smtClean="0"/>
          </a:p>
          <a:p>
            <a:pPr eaLnBrk="1" hangingPunct="1">
              <a:lnSpc>
                <a:spcPct val="80000"/>
              </a:lnSpc>
            </a:pPr>
            <a:r>
              <a:rPr lang="ru-RU" sz="2800" b="1" smtClean="0"/>
              <a:t>- ментальность загнанного в угол;</a:t>
            </a:r>
            <a:endParaRPr lang="ru-RU" sz="2800" smtClean="0"/>
          </a:p>
          <a:p>
            <a:pPr eaLnBrk="1" hangingPunct="1">
              <a:lnSpc>
                <a:spcPct val="80000"/>
              </a:lnSpc>
            </a:pPr>
            <a:r>
              <a:rPr lang="ru-RU" sz="2800" b="1" smtClean="0"/>
              <a:t>- паника;</a:t>
            </a:r>
            <a:endParaRPr lang="ru-RU" sz="2800" smtClean="0"/>
          </a:p>
          <a:p>
            <a:pPr eaLnBrk="1" hangingPunct="1">
              <a:lnSpc>
                <a:spcPct val="80000"/>
              </a:lnSpc>
            </a:pPr>
            <a:r>
              <a:rPr lang="ru-RU" sz="2800" b="1" smtClean="0"/>
              <a:t>- депрессия.</a:t>
            </a:r>
            <a:endParaRPr lang="ru-RU" sz="280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Содержимое 2"/>
          <p:cNvSpPr>
            <a:spLocks noGrp="1"/>
          </p:cNvSpPr>
          <p:nvPr>
            <p:ph idx="4294967295"/>
          </p:nvPr>
        </p:nvSpPr>
        <p:spPr>
          <a:xfrm>
            <a:off x="900113" y="476250"/>
            <a:ext cx="7786687" cy="5649913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ru-RU" sz="2400" b="1" smtClean="0"/>
              <a:t>А. С. Ольшевский:  </a:t>
            </a:r>
            <a:endParaRPr lang="ru-RU" sz="2400" smtClean="0"/>
          </a:p>
          <a:p>
            <a:pPr eaLnBrk="1" hangingPunct="1">
              <a:lnSpc>
                <a:spcPct val="80000"/>
              </a:lnSpc>
            </a:pPr>
            <a:r>
              <a:rPr lang="ru-RU" sz="2400" b="1" smtClean="0"/>
              <a:t>Процесс развития неуправляемого кризиса проходит в своем развитии несколько стадий.</a:t>
            </a:r>
            <a:endParaRPr lang="ru-RU" sz="2400" smtClean="0"/>
          </a:p>
          <a:p>
            <a:pPr eaLnBrk="1" hangingPunct="1">
              <a:lnSpc>
                <a:spcPct val="80000"/>
              </a:lnSpc>
            </a:pPr>
            <a:r>
              <a:rPr lang="ru-RU" sz="2400" b="1" smtClean="0"/>
              <a:t>Первая стадия «Зарождение проблемы». Возникновение исходной проблемы (как правило, мелкой и весьма незначительной), которая и становится первопричиной последующего кризиса. Обычно на этом этапе выявить проблему нелегко, а спрогнозировать возможное развитие — тем более.</a:t>
            </a:r>
          </a:p>
          <a:p>
            <a:pPr eaLnBrk="1" hangingPunct="1">
              <a:lnSpc>
                <a:spcPct val="80000"/>
              </a:lnSpc>
            </a:pPr>
            <a:r>
              <a:rPr lang="ru-RU" sz="2400" b="1" smtClean="0"/>
              <a:t> На стадии зарождения кризиса важнейшую роль играет именно  человеческий фактор — то, что кто-то когда-то сделал или сказал (вариант: не сделал или не сказал).</a:t>
            </a:r>
            <a:r>
              <a:rPr lang="ru-RU" sz="2800" b="1" smtClean="0"/>
              <a:t> </a:t>
            </a:r>
            <a:endParaRPr lang="ru-RU" sz="2800" smtClean="0"/>
          </a:p>
          <a:p>
            <a:pPr eaLnBrk="1" hangingPunct="1">
              <a:lnSpc>
                <a:spcPct val="80000"/>
              </a:lnSpc>
            </a:pPr>
            <a:endParaRPr lang="ru-RU" sz="2800" smtClean="0"/>
          </a:p>
          <a:p>
            <a:pPr eaLnBrk="1" hangingPunct="1">
              <a:lnSpc>
                <a:spcPct val="80000"/>
              </a:lnSpc>
            </a:pPr>
            <a:endParaRPr lang="ru-RU" sz="280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Содержимое 2"/>
          <p:cNvSpPr>
            <a:spLocks noGrp="1"/>
          </p:cNvSpPr>
          <p:nvPr>
            <p:ph idx="4294967295"/>
          </p:nvPr>
        </p:nvSpPr>
        <p:spPr>
          <a:xfrm>
            <a:off x="457200" y="357188"/>
            <a:ext cx="8229600" cy="5768975"/>
          </a:xfrm>
        </p:spPr>
        <p:txBody>
          <a:bodyPr/>
          <a:lstStyle/>
          <a:p>
            <a:pPr eaLnBrk="1" hangingPunct="1"/>
            <a:r>
              <a:rPr lang="ru-RU" b="1" smtClean="0"/>
              <a:t>Стадия вторая  «Обсуждение и планирование». Анализ исходной </a:t>
            </a:r>
            <a:endParaRPr lang="ru-RU" smtClean="0"/>
          </a:p>
          <a:p>
            <a:pPr eaLnBrk="1" hangingPunct="1"/>
            <a:r>
              <a:rPr lang="ru-RU" b="1" smtClean="0"/>
              <a:t>проблемы и возможных вариантов реакции; выбор наиболее предпочтительного варианта. </a:t>
            </a:r>
          </a:p>
          <a:p>
            <a:pPr eaLnBrk="1" hangingPunct="1"/>
            <a:r>
              <a:rPr lang="ru-RU" b="1" smtClean="0"/>
              <a:t>Чтобы остановить развитие кризиса, стоит вмешаться в процесс именно на этой стадии. Но пока проблема еще кажется слишком мелкой, а о том, что она переходит в разряд кризисных, становится известно только на третьей стадии. 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Содержимое 2"/>
          <p:cNvSpPr>
            <a:spLocks noGrp="1"/>
          </p:cNvSpPr>
          <p:nvPr>
            <p:ph idx="4294967295"/>
          </p:nvPr>
        </p:nvSpPr>
        <p:spPr>
          <a:xfrm>
            <a:off x="457200" y="357188"/>
            <a:ext cx="8229600" cy="5768975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sz="2800" b="1" smtClean="0"/>
              <a:t>Стадия третья  «Материализация исходной проблемы». </a:t>
            </a:r>
          </a:p>
          <a:p>
            <a:pPr eaLnBrk="1" hangingPunct="1">
              <a:lnSpc>
                <a:spcPct val="90000"/>
              </a:lnSpc>
            </a:pPr>
            <a:r>
              <a:rPr lang="ru-RU" sz="2800" b="1" smtClean="0"/>
              <a:t>Проявление первых сложностей, порожденных исходной причиной. Ни одна из первых трех стадий не оказывает значимого влияния на имидж организации.</a:t>
            </a:r>
            <a:endParaRPr lang="ru-RU" sz="2800" smtClean="0"/>
          </a:p>
          <a:p>
            <a:pPr eaLnBrk="1" hangingPunct="1">
              <a:lnSpc>
                <a:spcPct val="90000"/>
              </a:lnSpc>
            </a:pPr>
            <a:r>
              <a:rPr lang="ru-RU" sz="2800" b="1" smtClean="0"/>
              <a:t>Стадия четвертая  «Первая реакция». Выбор оперативной реакции  объекта и ее проявление. Основная характеристика четвертой стадии - неизбежность, так как практически все, что бы вы сейчас ни сделали представители организации, повлияет на ее имидж. </a:t>
            </a:r>
            <a:endParaRPr lang="ru-RU" sz="2800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Содержимое 2"/>
          <p:cNvSpPr>
            <a:spLocks noGrp="1"/>
          </p:cNvSpPr>
          <p:nvPr>
            <p:ph idx="4294967295"/>
          </p:nvPr>
        </p:nvSpPr>
        <p:spPr>
          <a:xfrm>
            <a:off x="457200" y="285750"/>
            <a:ext cx="8229600" cy="657225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b="1" smtClean="0"/>
              <a:t>Стадия пятая «Вторичное воздействие». Следующие проблемы, порожденные первой реакцией объекта, а также реакцией третьих лиц. </a:t>
            </a:r>
            <a:endParaRPr lang="ru-RU" smtClean="0"/>
          </a:p>
          <a:p>
            <a:pPr eaLnBrk="1" hangingPunct="1">
              <a:lnSpc>
                <a:spcPct val="90000"/>
              </a:lnSpc>
            </a:pPr>
            <a:r>
              <a:rPr lang="ru-RU" b="1" smtClean="0"/>
              <a:t>Значительно расширяется круг лиц, задействованных в изменении имиджа организации, проявляются и более масштабные явления — убытки, падение  спроса на выпускаемую продукцию, изменение отношений с властными структурами, неблагоприятный климат в коллективе или отток кадров.</a:t>
            </a:r>
            <a:endParaRPr lang="ru-RU" smtClean="0"/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ru-RU" b="1" smtClean="0"/>
              <a:t> </a:t>
            </a:r>
            <a:endParaRPr lang="ru-RU" smtClean="0"/>
          </a:p>
          <a:p>
            <a:pPr eaLnBrk="1" hangingPunct="1">
              <a:lnSpc>
                <a:spcPct val="90000"/>
              </a:lnSpc>
            </a:pPr>
            <a:endParaRPr lang="ru-RU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Край">
  <a:themeElements>
    <a:clrScheme name="Край 7">
      <a:dk1>
        <a:srgbClr val="000000"/>
      </a:dk1>
      <a:lt1>
        <a:srgbClr val="FFFFFF"/>
      </a:lt1>
      <a:dk2>
        <a:srgbClr val="006633"/>
      </a:dk2>
      <a:lt2>
        <a:srgbClr val="5F5F5F"/>
      </a:lt2>
      <a:accent1>
        <a:srgbClr val="CC9900"/>
      </a:accent1>
      <a:accent2>
        <a:srgbClr val="3B812F"/>
      </a:accent2>
      <a:accent3>
        <a:srgbClr val="FFFFFF"/>
      </a:accent3>
      <a:accent4>
        <a:srgbClr val="000000"/>
      </a:accent4>
      <a:accent5>
        <a:srgbClr val="E2CAAA"/>
      </a:accent5>
      <a:accent6>
        <a:srgbClr val="35742A"/>
      </a:accent6>
      <a:hlink>
        <a:srgbClr val="996600"/>
      </a:hlink>
      <a:folHlink>
        <a:srgbClr val="AFBF39"/>
      </a:folHlink>
    </a:clrScheme>
    <a:fontScheme name="Край">
      <a:majorFont>
        <a:latin typeface="Garamond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Край 1">
        <a:dk1>
          <a:srgbClr val="333333"/>
        </a:dk1>
        <a:lt1>
          <a:srgbClr val="FFFFFF"/>
        </a:lt1>
        <a:dk2>
          <a:srgbClr val="82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C1AAAA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2">
        <a:dk1>
          <a:srgbClr val="333333"/>
        </a:dk1>
        <a:lt1>
          <a:srgbClr val="CCCCFF"/>
        </a:lt1>
        <a:dk2>
          <a:srgbClr val="0B0506"/>
        </a:dk2>
        <a:lt2>
          <a:srgbClr val="FFFFFF"/>
        </a:lt2>
        <a:accent1>
          <a:srgbClr val="3366CC"/>
        </a:accent1>
        <a:accent2>
          <a:srgbClr val="3333CC"/>
        </a:accent2>
        <a:accent3>
          <a:srgbClr val="AAAAAA"/>
        </a:accent3>
        <a:accent4>
          <a:srgbClr val="AEAEDA"/>
        </a:accent4>
        <a:accent5>
          <a:srgbClr val="ADB8E2"/>
        </a:accent5>
        <a:accent6>
          <a:srgbClr val="2D2DB9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3">
        <a:dk1>
          <a:srgbClr val="333333"/>
        </a:dk1>
        <a:lt1>
          <a:srgbClr val="FFFFFF"/>
        </a:lt1>
        <a:dk2>
          <a:srgbClr val="221013"/>
        </a:dk2>
        <a:lt2>
          <a:srgbClr val="FFFFFF"/>
        </a:lt2>
        <a:accent1>
          <a:srgbClr val="CC3300"/>
        </a:accent1>
        <a:accent2>
          <a:srgbClr val="CC9900"/>
        </a:accent2>
        <a:accent3>
          <a:srgbClr val="ABAAAA"/>
        </a:accent3>
        <a:accent4>
          <a:srgbClr val="DADADA"/>
        </a:accent4>
        <a:accent5>
          <a:srgbClr val="E2ADAA"/>
        </a:accent5>
        <a:accent6>
          <a:srgbClr val="B98A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4">
        <a:dk1>
          <a:srgbClr val="11054B"/>
        </a:dk1>
        <a:lt1>
          <a:srgbClr val="FFFFFF"/>
        </a:lt1>
        <a:dk2>
          <a:srgbClr val="0000CC"/>
        </a:dk2>
        <a:lt2>
          <a:srgbClr val="FFFFFF"/>
        </a:lt2>
        <a:accent1>
          <a:srgbClr val="FF6600"/>
        </a:accent1>
        <a:accent2>
          <a:srgbClr val="FF3300"/>
        </a:accent2>
        <a:accent3>
          <a:srgbClr val="AAAAE2"/>
        </a:accent3>
        <a:accent4>
          <a:srgbClr val="DADADA"/>
        </a:accent4>
        <a:accent5>
          <a:srgbClr val="FFB8AA"/>
        </a:accent5>
        <a:accent6>
          <a:srgbClr val="E72D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5">
        <a:dk1>
          <a:srgbClr val="9B8D65"/>
        </a:dk1>
        <a:lt1>
          <a:srgbClr val="F8F8F8"/>
        </a:lt1>
        <a:dk2>
          <a:srgbClr val="002600"/>
        </a:dk2>
        <a:lt2>
          <a:srgbClr val="FAFACC"/>
        </a:lt2>
        <a:accent1>
          <a:srgbClr val="CC9933"/>
        </a:accent1>
        <a:accent2>
          <a:srgbClr val="8F9967"/>
        </a:accent2>
        <a:accent3>
          <a:srgbClr val="AAACAA"/>
        </a:accent3>
        <a:accent4>
          <a:srgbClr val="D4D4D4"/>
        </a:accent4>
        <a:accent5>
          <a:srgbClr val="E2CAAD"/>
        </a:accent5>
        <a:accent6>
          <a:srgbClr val="818A5D"/>
        </a:accent6>
        <a:hlink>
          <a:srgbClr val="3366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6">
        <a:dk1>
          <a:srgbClr val="333333"/>
        </a:dk1>
        <a:lt1>
          <a:srgbClr val="FFFFFF"/>
        </a:lt1>
        <a:dk2>
          <a:srgbClr val="006699"/>
        </a:dk2>
        <a:lt2>
          <a:srgbClr val="FFFFFF"/>
        </a:lt2>
        <a:accent1>
          <a:srgbClr val="CC9900"/>
        </a:accent1>
        <a:accent2>
          <a:srgbClr val="FF9900"/>
        </a:accent2>
        <a:accent3>
          <a:srgbClr val="AAB8CA"/>
        </a:accent3>
        <a:accent4>
          <a:srgbClr val="DADADA"/>
        </a:accent4>
        <a:accent5>
          <a:srgbClr val="E2CAAA"/>
        </a:accent5>
        <a:accent6>
          <a:srgbClr val="E78A00"/>
        </a:accent6>
        <a:hlink>
          <a:srgbClr val="FFCC00"/>
        </a:hlink>
        <a:folHlink>
          <a:srgbClr val="706F3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7">
        <a:dk1>
          <a:srgbClr val="000000"/>
        </a:dk1>
        <a:lt1>
          <a:srgbClr val="FFFFFF"/>
        </a:lt1>
        <a:dk2>
          <a:srgbClr val="006633"/>
        </a:dk2>
        <a:lt2>
          <a:srgbClr val="5F5F5F"/>
        </a:lt2>
        <a:accent1>
          <a:srgbClr val="CC9900"/>
        </a:accent1>
        <a:accent2>
          <a:srgbClr val="3B812F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35742A"/>
        </a:accent6>
        <a:hlink>
          <a:srgbClr val="996600"/>
        </a:hlink>
        <a:folHlink>
          <a:srgbClr val="AFBF3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Край 8">
        <a:dk1>
          <a:srgbClr val="000000"/>
        </a:dk1>
        <a:lt1>
          <a:srgbClr val="FFFFFF"/>
        </a:lt1>
        <a:dk2>
          <a:srgbClr val="CC0000"/>
        </a:dk2>
        <a:lt2>
          <a:srgbClr val="666699"/>
        </a:lt2>
        <a:accent1>
          <a:srgbClr val="808080"/>
        </a:accent1>
        <a:accent2>
          <a:srgbClr val="999933"/>
        </a:accent2>
        <a:accent3>
          <a:srgbClr val="FFFFFF"/>
        </a:accent3>
        <a:accent4>
          <a:srgbClr val="000000"/>
        </a:accent4>
        <a:accent5>
          <a:srgbClr val="C0C0C0"/>
        </a:accent5>
        <a:accent6>
          <a:srgbClr val="8A8A2D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Край 9">
        <a:dk1>
          <a:srgbClr val="000000"/>
        </a:dk1>
        <a:lt1>
          <a:srgbClr val="FFFFFF"/>
        </a:lt1>
        <a:dk2>
          <a:srgbClr val="003399"/>
        </a:dk2>
        <a:lt2>
          <a:srgbClr val="666699"/>
        </a:lt2>
        <a:accent1>
          <a:srgbClr val="009999"/>
        </a:accent1>
        <a:accent2>
          <a:srgbClr val="4C6D4E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446246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Edge</Template>
  <TotalTime>42</TotalTime>
  <Words>813</Words>
  <Application>Microsoft Office PowerPoint</Application>
  <PresentationFormat>Экран (4:3)</PresentationFormat>
  <Paragraphs>89</Paragraphs>
  <Slides>16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Шаблон оформления</vt:lpstr>
      </vt:variant>
      <vt:variant>
        <vt:i4>2</vt:i4>
      </vt:variant>
      <vt:variant>
        <vt:lpstr>Заголовки слайдов</vt:lpstr>
      </vt:variant>
      <vt:variant>
        <vt:i4>16</vt:i4>
      </vt:variant>
    </vt:vector>
  </HeadingPairs>
  <TitlesOfParts>
    <vt:vector size="22" baseType="lpstr">
      <vt:lpstr>Arial</vt:lpstr>
      <vt:lpstr>Garamond</vt:lpstr>
      <vt:lpstr>Wingdings</vt:lpstr>
      <vt:lpstr>Calibri</vt:lpstr>
      <vt:lpstr>Край</vt:lpstr>
      <vt:lpstr>Край</vt:lpstr>
      <vt:lpstr>Антикризисный менеджмент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Антикризисный менеджмент</dc:title>
  <dc:creator>user</dc:creator>
  <cp:lastModifiedBy>admin</cp:lastModifiedBy>
  <cp:revision>6</cp:revision>
  <dcterms:created xsi:type="dcterms:W3CDTF">2016-10-13T04:42:25Z</dcterms:created>
  <dcterms:modified xsi:type="dcterms:W3CDTF">2020-10-09T12:42:20Z</dcterms:modified>
</cp:coreProperties>
</file>