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62" r:id="rId4"/>
    <p:sldId id="267" r:id="rId5"/>
    <p:sldId id="258" r:id="rId6"/>
    <p:sldId id="263" r:id="rId7"/>
    <p:sldId id="268" r:id="rId8"/>
    <p:sldId id="259" r:id="rId9"/>
    <p:sldId id="266" r:id="rId10"/>
    <p:sldId id="269" r:id="rId11"/>
    <p:sldId id="264" r:id="rId12"/>
    <p:sldId id="260" r:id="rId13"/>
    <p:sldId id="261" r:id="rId14"/>
    <p:sldId id="265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74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B8FC5-B582-4D60-A65E-27C41C24498E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ED6C-B964-422D-80E4-A48EC7F6987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5B508-C267-463E-87E3-46089BA617C0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88506-B6E8-440B-9AD2-B968A4C96C5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8AB58-99E6-4E6E-8048-4BCE35B2FADD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E86B5-3AF6-47EC-96B0-84F9194C2BA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3E535-0524-4560-84F9-6FE3C2D8AB8E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B9319-9680-4F1D-AE23-74300529903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5B3F0-268B-46F3-8B9C-37D7A695B9AF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5FF61-68F5-419C-8BC4-9B88F08C86B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D2AC1-4982-4657-B20A-AEEFBA52A0DD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5D02C-E091-47D4-821E-951376A4288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E2B1E-D134-4257-A798-3CB433450F3F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F7C9F-5914-4D5A-BC62-193DA9860E7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AE13E-DE55-41C7-B117-C1AA271FA485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6B783-CBFA-481E-9DC9-93E1226A2A9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7EF4B-FB7C-4805-8D27-BBC972BDDE21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48498-AA20-4622-85C6-444222892E2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7DFCD-BBD8-42F5-868E-5BEDCA4A9C43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2F6C0-3B9C-4B7F-9148-73525A3F25F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E8F41-4FA4-4BCF-9314-BC3BCDA58700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D0AB0-C229-4477-89BE-97E2118B10A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20CC1311-2F05-477C-9788-FFD1646D4D7E}" type="datetimeFigureOut">
              <a:rPr lang="ru-RU"/>
              <a:pPr>
                <a:defRPr/>
              </a:pPr>
              <a:t>09.10.2020</a:t>
            </a:fld>
            <a:endParaRPr lang="ru-RU" alt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E474D99B-47C4-4595-AE13-4463D7F4B5C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317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/>
            <a:r>
              <a:rPr lang="ru-RU" sz="5000" smtClean="0"/>
              <a:t>Антикризисный менеджмент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9375"/>
            <a:ext cx="6400800" cy="175418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3600" b="1" smtClean="0">
                <a:solidFill>
                  <a:srgbClr val="898989"/>
                </a:solidFill>
              </a:rPr>
              <a:t>Антикризисный </a:t>
            </a:r>
            <a:r>
              <a:rPr lang="en-US" sz="3600" b="1" smtClean="0">
                <a:solidFill>
                  <a:srgbClr val="898989"/>
                </a:solidFill>
              </a:rPr>
              <a:t>PR</a:t>
            </a:r>
            <a:endParaRPr lang="ru-RU" sz="3600" b="1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idx="4294967295"/>
          </p:nvPr>
        </p:nvSpPr>
        <p:spPr>
          <a:xfrm>
            <a:off x="457200" y="428625"/>
            <a:ext cx="8229600" cy="60721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200" b="1" smtClean="0"/>
              <a:t>Стадия шестая «Борьба». Лихорадочные и весьма длительные попытки объекта переломить ситуацию в свою пользу. Эта стадия — наиболее  напряженная; борьба идет с переменным успехом. При этом о проблемах организации узнает все больший круг лиц, а ее положительный имидж стремительно распадается на части...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Стадия седьмая «Компромисс».  Момент истощения ресурсов объекта, когда тот вынужден идти на определенные уступки. Это наносит по оставшемуся у организации авторитету последний удар.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Стадия восьмая «Регресс». Негативизация имиджа объекта, резкое падение его авторитета и уменьшение возможностей, вызванное истощением ресурсов и признанием факта поражения через компромисс с его сторонызапросов СМИ.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endParaRPr lang="ru-RU" sz="2200" smtClean="0"/>
          </a:p>
          <a:p>
            <a:pPr eaLnBrk="1" hangingPunct="1">
              <a:lnSpc>
                <a:spcPct val="80000"/>
              </a:lnSpc>
            </a:pPr>
            <a:endParaRPr lang="ru-RU" sz="22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85750"/>
            <a:ext cx="8229600" cy="5840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/>
              <a:t>• План действий в кризисной ситуации.</a:t>
            </a: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Выбор стратегии поведения – это второй шаг по созданию антикризисного плана базисного PR-субъекта.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Стратегия должна быть комплексной, чтобы удовлетворять потребностям в информации ваших клиентов, акционеров, регулирующих органов, персонала, других целевых  аудиторий.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Демонстрация  информационной прозрачности организации не усугубит проблему, но продемонстрирует журналистам ваше желание ее </a:t>
            </a: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решать. Наконец, выбранная стратегия не должна противоречить имиджу компании и наносить ему вред.</a:t>
            </a:r>
            <a:endParaRPr lang="ru-RU" sz="2400" smtClean="0"/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endParaRPr lang="ru-RU" sz="24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85750"/>
            <a:ext cx="8229600" cy="58404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Первый вопрос, который решает менеджер по связям с общественностью, </a:t>
            </a: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если кризис произошел, реагировать ли на  информацию, способную нанести  урон репутации компании. Если характер кризиса локальный и сведения о нем еще не известны представителям целевых аудиторий базисного PR-субъекта, лучше публично не реагировать. </a:t>
            </a:r>
          </a:p>
          <a:p>
            <a:pPr eaLnBrk="1" hangingPunct="1">
              <a:lnSpc>
                <a:spcPct val="80000"/>
              </a:lnSpc>
            </a:pPr>
            <a:endParaRPr lang="ru-RU" sz="2000" b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Например, руководитель крупной технологической фирмы на одной из бизнес-встреч допустил оскорбительное  высказывание в адрес главного заказчика. Фирма не стала приносить публичные извинения, опасаясь, что конфликт будет растиражирован СМИ, и ограничилась извинениями в частном порядке. Клиента это вполне удовлетворило, и о происшествии скоро забыли .</a:t>
            </a:r>
            <a:endParaRPr lang="ru-RU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Если негативная информация получила огласку, главным принципом </a:t>
            </a: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антикризисных коммуникаций должно стать стремление не скрыть то, что произошло, а, наоборот, наиболее оперативно предоставить прессе честную информацию</a:t>
            </a: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1000" b="1" smtClean="0"/>
              <a:t> </a:t>
            </a:r>
            <a:endParaRPr lang="ru-RU" sz="1000" smtClean="0"/>
          </a:p>
          <a:p>
            <a:pPr eaLnBrk="1" hangingPunct="1">
              <a:lnSpc>
                <a:spcPct val="80000"/>
              </a:lnSpc>
            </a:pPr>
            <a:r>
              <a:rPr lang="ru-RU" sz="1000" b="1" smtClean="0"/>
              <a:t> </a:t>
            </a:r>
            <a:endParaRPr lang="ru-RU" sz="10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0"/>
            <a:ext cx="8229600" cy="64293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Кратко схема действия специалиста по связям с общественностью, </a:t>
            </a:r>
            <a:r>
              <a:rPr lang="ru-RU" smtClean="0"/>
              <a:t>работающего в сфере антикризисного управления, такова: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1. Комплексный анализ деятельности компании, прогнозирование или диагностика кризиса: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 исследование и анализ позиции компании на рынке;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 анализ внешних факторов, воздействующих на репутацию компании;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 анализ информационных потоков, оказывающих влияние на имидж  компании; 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eaLnBrk="1" hangingPunct="1"/>
            <a:r>
              <a:rPr lang="ru-RU" smtClean="0"/>
              <a:t> определение вида кризиса, причин его возникновения и текущей стадии. </a:t>
            </a:r>
          </a:p>
          <a:p>
            <a:pPr eaLnBrk="1" hangingPunct="1"/>
            <a:r>
              <a:rPr lang="ru-RU" smtClean="0"/>
              <a:t>2. Построение системы профилактики кризисных ситуаций, в том числе, </a:t>
            </a:r>
          </a:p>
          <a:p>
            <a:pPr eaLnBrk="1" hangingPunct="1"/>
            <a:r>
              <a:rPr lang="ru-RU" smtClean="0"/>
              <a:t>искусственно организованных (недобросовестная конкуренция, утечка</a:t>
            </a:r>
            <a:r>
              <a:rPr lang="en-US" smtClean="0"/>
              <a:t> </a:t>
            </a:r>
            <a:r>
              <a:rPr lang="ru-RU" smtClean="0"/>
              <a:t>информации и т. д.)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idx="4294967295"/>
          </p:nvPr>
        </p:nvSpPr>
        <p:spPr>
          <a:xfrm>
            <a:off x="457200" y="428625"/>
            <a:ext cx="8229600" cy="6143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</a:pPr>
            <a:endParaRPr lang="ru-RU" sz="1900" smtClean="0"/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3. Разработка и поэтапная реализация антикризисных программ: </a:t>
            </a: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 разработка оптимальной стратегии выхода из кризисной ситуации;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 разработка стратегии поддержания и оперативной коррекции имиджа;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 разработка стратегии восстановления положительного имиджа;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 разработка стратегии позиционирования; </a:t>
            </a: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 разработка коммуникационных планов и сценариев поведения в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кризисной ситуации;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 определение эффективных каналов коммуникации;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 антикризисный консалтинг;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 подготовка и реализация PR-программ для оптимизации деятельности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компании; компании;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 организация и проведение специальных PR-акций;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 работа со СМИ.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57188"/>
            <a:ext cx="8229600" cy="62150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200" b="1" smtClean="0"/>
              <a:t>антикризисный менеджер управляет: 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   - активами (пассивами) предприятия;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   - этапами бизнес-процесса (сбыт, производство, снабжение, учет);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   - программами защиты имущества и безопасности бизнеса;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   - кадрами (включая вопросы  формирования  кадровой  политики, социальные вопросы, отношения с профсоюзами);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   - программами построения отношений с  акционерами,  партнерами, 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en-US" sz="2200" b="1" smtClean="0"/>
              <a:t>- </a:t>
            </a:r>
            <a:r>
              <a:rPr lang="ru-RU" sz="2200" b="1" smtClean="0"/>
              <a:t>органами государственной власти;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ru-RU" sz="2200" b="1" smtClean="0"/>
              <a:t>    - программами информационной поддержки  (включая  доведение  до сведения трудового коллектива информации о планах, методах и принципах управления,  а также  доведение  социально-значимых  аспектов деятельности  до   широкой общественности)</a:t>
            </a:r>
            <a:endParaRPr lang="ru-RU" sz="22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57188"/>
            <a:ext cx="8229600" cy="6143625"/>
          </a:xfrm>
        </p:spPr>
        <p:txBody>
          <a:bodyPr/>
          <a:lstStyle/>
          <a:p>
            <a:pPr eaLnBrk="1" hangingPunct="1"/>
            <a:r>
              <a:rPr lang="ru-RU" b="1" smtClean="0"/>
              <a:t>Задачи антикризисных связей с общественностью являются составной </a:t>
            </a:r>
            <a:endParaRPr lang="ru-RU" smtClean="0"/>
          </a:p>
          <a:p>
            <a:pPr eaLnBrk="1" hangingPunct="1"/>
            <a:r>
              <a:rPr lang="ru-RU" b="1" smtClean="0"/>
              <a:t>частью антикризисного менеджмента и включают в себя прежде всего </a:t>
            </a:r>
            <a:endParaRPr lang="ru-RU" smtClean="0"/>
          </a:p>
          <a:p>
            <a:pPr eaLnBrk="1" hangingPunct="1"/>
            <a:r>
              <a:rPr lang="ru-RU" b="1" smtClean="0"/>
              <a:t>коммуникативную составляющую, а целью является не только стабилизация </a:t>
            </a:r>
            <a:endParaRPr lang="ru-RU" smtClean="0"/>
          </a:p>
          <a:p>
            <a:pPr eaLnBrk="1" hangingPunct="1"/>
            <a:r>
              <a:rPr lang="ru-RU" b="1" smtClean="0"/>
              <a:t>экономического положения предприятия, но и, в первую очередь, </a:t>
            </a:r>
            <a:endParaRPr lang="ru-RU" smtClean="0"/>
          </a:p>
          <a:p>
            <a:pPr eaLnBrk="1" hangingPunct="1"/>
            <a:r>
              <a:rPr lang="ru-RU" b="1" smtClean="0"/>
              <a:t>стабилизация его репутации.</a:t>
            </a: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85750"/>
            <a:ext cx="8229600" cy="62865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Методика антикризисного управления обусловлена также стадиями, которые проходит в своем развитии кризис. </a:t>
            </a: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Дж. Каплан описал четыре последовательные стадии кризиса:</a:t>
            </a: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1. первичный рост напряжения, стимулирующий привычные способы решения проблем;</a:t>
            </a: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2. дальнейший рост напряжения в условиях, когда эти способы оказываются безрезультатными;</a:t>
            </a: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3. еще большее увеличение напряжения, требующее мобилизации внешних и внутренних источников;</a:t>
            </a: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4. если все оказывается тщетным, наступает четвертая стадия, характеризующаяся повышением тревоги и депрессии, чувствами беспомощности и безнадежности, дезорганизацией личности</a:t>
            </a:r>
            <a:endParaRPr lang="ru-RU" sz="2400" smtClean="0"/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Неуправляемый кризис имеет свою динамику развития, которая характеризуется следующими закономерностями:</a:t>
            </a:r>
            <a:endParaRPr lang="ru-RU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- внезапность возникновения; </a:t>
            </a:r>
            <a:endParaRPr lang="ru-RU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- недостаток информации;</a:t>
            </a:r>
            <a:endParaRPr lang="ru-RU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- эскалация событий;</a:t>
            </a:r>
            <a:endParaRPr lang="ru-RU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- потеря контроля;</a:t>
            </a:r>
            <a:endParaRPr lang="ru-RU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- нарастание вмешательства внешних сил; </a:t>
            </a:r>
            <a:endParaRPr lang="ru-RU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- ментальность загнанного в угол;</a:t>
            </a:r>
            <a:endParaRPr lang="ru-RU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- паника;</a:t>
            </a:r>
            <a:endParaRPr lang="ru-RU" sz="2800" smtClean="0"/>
          </a:p>
          <a:p>
            <a:pPr eaLnBrk="1" hangingPunct="1">
              <a:lnSpc>
                <a:spcPct val="80000"/>
              </a:lnSpc>
            </a:pPr>
            <a:r>
              <a:rPr lang="ru-RU" sz="2800" b="1" smtClean="0"/>
              <a:t>- депрессия.</a:t>
            </a:r>
            <a:endParaRPr lang="ru-RU" sz="28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4294967295"/>
          </p:nvPr>
        </p:nvSpPr>
        <p:spPr>
          <a:xfrm>
            <a:off x="900113" y="476250"/>
            <a:ext cx="7786687" cy="56499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А. С. Ольшевский:  </a:t>
            </a: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Процесс развития неуправляемого кризиса проходит в своем развитии несколько стадий.</a:t>
            </a:r>
            <a:endParaRPr lang="ru-RU" sz="2400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Первая стадия «Зарождение проблемы». Возникновение исходной проблемы (как правило, мелкой и весьма незначительной), которая и становится первопричиной последующего кризиса. Обычно на этом этапе выявить проблему нелегко, а спрогнозировать возможное развитие — тем более.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 На стадии зарождения кризиса важнейшую роль играет именно  человеческий фактор — то, что кто-то когда-то сделал или сказал (вариант: не сделал или не сказал).</a:t>
            </a:r>
            <a:r>
              <a:rPr lang="ru-RU" sz="2800" b="1" smtClean="0"/>
              <a:t> </a:t>
            </a:r>
            <a:endParaRPr lang="ru-RU" sz="2800" smtClean="0"/>
          </a:p>
          <a:p>
            <a:pPr eaLnBrk="1" hangingPunct="1">
              <a:lnSpc>
                <a:spcPct val="80000"/>
              </a:lnSpc>
            </a:pPr>
            <a:endParaRPr lang="ru-RU" sz="2800" smtClean="0"/>
          </a:p>
          <a:p>
            <a:pPr eaLnBrk="1" hangingPunct="1"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eaLnBrk="1" hangingPunct="1"/>
            <a:r>
              <a:rPr lang="ru-RU" b="1" smtClean="0"/>
              <a:t>Стадия вторая  «Обсуждение и планирование». Анализ исходной </a:t>
            </a:r>
            <a:endParaRPr lang="ru-RU" smtClean="0"/>
          </a:p>
          <a:p>
            <a:pPr eaLnBrk="1" hangingPunct="1"/>
            <a:r>
              <a:rPr lang="ru-RU" b="1" smtClean="0"/>
              <a:t>проблемы и возможных вариантов реакции; выбор наиболее предпочтительного варианта. </a:t>
            </a:r>
          </a:p>
          <a:p>
            <a:pPr eaLnBrk="1" hangingPunct="1"/>
            <a:r>
              <a:rPr lang="ru-RU" b="1" smtClean="0"/>
              <a:t>Чтобы остановить развитие кризиса, стоит вмешаться в процесс именно на этой стадии. Но пока проблема еще кажется слишком мелкой, а о том, что она переходит в разряд кризисных, становится известно только на третьей стадии.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Стадия третья  «Материализация исходной проблемы».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Проявление первых сложностей, порожденных исходной причиной. Ни одна из первых трех стадий не оказывает значимого влияния на имидж организации.</a:t>
            </a: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Стадия четвертая  «Первая реакция». Выбор оперативной реакции  объекта и ее проявление. Основная характеристика четвертой стадии - неизбежность, так как практически все, что бы вы сейчас ни сделали представители организации, повлияет на ее имидж. </a:t>
            </a:r>
            <a:endParaRPr lang="ru-RU" sz="2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85750"/>
            <a:ext cx="8229600" cy="65722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Стадия пятая «Вторичное воздействие». Следующие проблемы, порожденные первой реакцией объекта, а также реакцией третьих лиц. </a:t>
            </a:r>
            <a:endParaRPr lang="ru-RU" smtClean="0"/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Значительно расширяется круг лиц, задействованных в изменении имиджа организации, проявляются и более масштабные явления — убытки, падение  спроса на выпускаемую продукцию, изменение отношений с властными структурами, неблагоприятный климат в коллективе или отток кадров.</a:t>
            </a:r>
            <a:endParaRPr lang="ru-RU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smtClean="0"/>
              <a:t> </a:t>
            </a:r>
            <a:endParaRPr lang="ru-RU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42</TotalTime>
  <Words>813</Words>
  <Application>Microsoft Office PowerPoint</Application>
  <PresentationFormat>Экран (4:3)</PresentationFormat>
  <Paragraphs>89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Garamond</vt:lpstr>
      <vt:lpstr>Wingdings</vt:lpstr>
      <vt:lpstr>Calibri</vt:lpstr>
      <vt:lpstr>Край</vt:lpstr>
      <vt:lpstr>Край</vt:lpstr>
      <vt:lpstr>Антикризисный менеджмент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Антикризисный менеджмент</dc:title>
  <dc:creator>user</dc:creator>
  <cp:lastModifiedBy>admin</cp:lastModifiedBy>
  <cp:revision>6</cp:revision>
  <dcterms:created xsi:type="dcterms:W3CDTF">2016-10-13T04:42:25Z</dcterms:created>
  <dcterms:modified xsi:type="dcterms:W3CDTF">2020-10-09T12:42:20Z</dcterms:modified>
</cp:coreProperties>
</file>